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7" r:id="rId2"/>
    <p:sldId id="276" r:id="rId3"/>
    <p:sldId id="278" r:id="rId4"/>
    <p:sldId id="263" r:id="rId5"/>
    <p:sldId id="257" r:id="rId6"/>
    <p:sldId id="265" r:id="rId7"/>
    <p:sldId id="275" r:id="rId8"/>
    <p:sldId id="274" r:id="rId9"/>
    <p:sldId id="268" r:id="rId10"/>
    <p:sldId id="26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3" pos="393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  <p15:guide id="5" orient="horz" pos="33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599E"/>
    <a:srgbClr val="404040"/>
    <a:srgbClr val="585858"/>
    <a:srgbClr val="D0CECE"/>
    <a:srgbClr val="A6A6A6"/>
    <a:srgbClr val="FFFFFF"/>
    <a:srgbClr val="F2F2F2"/>
    <a:srgbClr val="DB5A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02" autoAdjust="0"/>
  </p:normalViewPr>
  <p:slideViewPr>
    <p:cSldViewPr snapToGrid="0">
      <p:cViewPr varScale="1">
        <p:scale>
          <a:sx n="105" d="100"/>
          <a:sy n="105" d="100"/>
        </p:scale>
        <p:origin x="714" y="102"/>
      </p:cViewPr>
      <p:guideLst>
        <p:guide orient="horz" pos="913"/>
        <p:guide pos="393"/>
        <p:guide orient="horz" pos="1911"/>
        <p:guide orient="horz" pos="33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BA794-2263-41CE-8886-73F9A59F7E7F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DE5D1-1040-47E8-9981-25ABE661A3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500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DE5D1-1040-47E8-9981-25ABE661A34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954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DE5D1-1040-47E8-9981-25ABE661A34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66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1DE5D1-1040-47E8-9981-25ABE661A34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678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9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285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015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129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80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86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753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43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66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99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98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B10AD-47D2-4153-8ED7-C7650D0172C9}" type="datetimeFigureOut">
              <a:rPr lang="ru-RU" smtClean="0"/>
              <a:t>31.03.2021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5016F-0F26-49C0-8055-0A19719B8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29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472" y="-1417401"/>
            <a:ext cx="10176597" cy="12720746"/>
          </a:xfrm>
          <a:prstGeom prst="parallelogram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04655" y="0"/>
            <a:ext cx="12367260" cy="7295778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46">
            <a:extLst>
              <a:ext uri="{FF2B5EF4-FFF2-40B4-BE49-F238E27FC236}">
                <a16:creationId xmlns:a16="http://schemas.microsoft.com/office/drawing/2014/main" id="{7369D390-7BD8-4F94-880B-BC668EEF6777}"/>
              </a:ext>
            </a:extLst>
          </p:cNvPr>
          <p:cNvSpPr/>
          <p:nvPr/>
        </p:nvSpPr>
        <p:spPr>
          <a:xfrm rot="5400000">
            <a:off x="-1486085" y="-2264829"/>
            <a:ext cx="12740849" cy="11216640"/>
          </a:xfrm>
          <a:prstGeom prst="triangle">
            <a:avLst>
              <a:gd name="adj" fmla="val 5775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47">
            <a:extLst>
              <a:ext uri="{FF2B5EF4-FFF2-40B4-BE49-F238E27FC236}">
                <a16:creationId xmlns:a16="http://schemas.microsoft.com/office/drawing/2014/main" id="{28647AA8-2046-43A3-9BBD-E3374DACD487}"/>
              </a:ext>
            </a:extLst>
          </p:cNvPr>
          <p:cNvSpPr/>
          <p:nvPr/>
        </p:nvSpPr>
        <p:spPr>
          <a:xfrm rot="5400000">
            <a:off x="-1687523" y="-2451342"/>
            <a:ext cx="13999088" cy="12847904"/>
          </a:xfrm>
          <a:prstGeom prst="triangle">
            <a:avLst>
              <a:gd name="adj" fmla="val 34481"/>
            </a:avLst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6027" y="1449388"/>
            <a:ext cx="11554079" cy="2569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Право на фирменное наименование </a:t>
            </a:r>
          </a:p>
          <a:p>
            <a:pPr marL="0" marR="0" lvl="0" indent="0" algn="l" defTabSz="914400" rtl="0" eaLnBrk="1" fontAlgn="auto" latinLnBrk="0" hangingPunct="1">
              <a:lnSpc>
                <a:spcPts val="6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компании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285143" y="5236155"/>
            <a:ext cx="3705143" cy="945457"/>
            <a:chOff x="2306079" y="5312255"/>
            <a:chExt cx="3705143" cy="945457"/>
          </a:xfrm>
        </p:grpSpPr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FAFF65DF-773F-4BA0-A9C0-0B9BABACA795}"/>
                </a:ext>
              </a:extLst>
            </p:cNvPr>
            <p:cNvSpPr/>
            <p:nvPr/>
          </p:nvSpPr>
          <p:spPr>
            <a:xfrm>
              <a:off x="2306079" y="5312255"/>
              <a:ext cx="37051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Анастасия Тараданкина</a:t>
              </a:r>
            </a:p>
          </p:txBody>
        </p:sp>
        <p:sp>
          <p:nvSpPr>
            <p:cNvPr id="30" name="Rectangle 17">
              <a:extLst>
                <a:ext uri="{FF2B5EF4-FFF2-40B4-BE49-F238E27FC236}">
                  <a16:creationId xmlns:a16="http://schemas.microsoft.com/office/drawing/2014/main" id="{82764B75-65F9-469E-9F15-62A9E17C78DC}"/>
                </a:ext>
              </a:extLst>
            </p:cNvPr>
            <p:cNvSpPr/>
            <p:nvPr/>
          </p:nvSpPr>
          <p:spPr>
            <a:xfrm>
              <a:off x="2306079" y="5643969"/>
              <a:ext cx="29547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Партнер, адвокат</a:t>
              </a:r>
            </a:p>
          </p:txBody>
        </p:sp>
        <p:sp>
          <p:nvSpPr>
            <p:cNvPr id="31" name="Rectangle 17">
              <a:extLst>
                <a:ext uri="{FF2B5EF4-FFF2-40B4-BE49-F238E27FC236}">
                  <a16:creationId xmlns:a16="http://schemas.microsoft.com/office/drawing/2014/main" id="{A6A2F2B6-CF91-4024-8F12-226B645D351D}"/>
                </a:ext>
              </a:extLst>
            </p:cNvPr>
            <p:cNvSpPr/>
            <p:nvPr/>
          </p:nvSpPr>
          <p:spPr>
            <a:xfrm>
              <a:off x="2306079" y="5888380"/>
              <a:ext cx="29547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КА «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Delcredere</a:t>
              </a:r>
              <a:r>
                <a:rPr kumimoji="0" lang="ru-RU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»</a:t>
              </a:r>
            </a:p>
          </p:txBody>
        </p:sp>
      </p:grpSp>
      <p:pic>
        <p:nvPicPr>
          <p:cNvPr id="16" name="Picture 14">
            <a:extLst>
              <a:ext uri="{FF2B5EF4-FFF2-40B4-BE49-F238E27FC236}">
                <a16:creationId xmlns:a16="http://schemas.microsoft.com/office/drawing/2014/main" id="{472196F8-3690-4509-81E5-64C80E02B26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" t="3252" r="487" b="35979"/>
          <a:stretch/>
        </p:blipFill>
        <p:spPr>
          <a:xfrm>
            <a:off x="650566" y="4992635"/>
            <a:ext cx="1439409" cy="141483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6965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6">
            <a:extLst>
              <a:ext uri="{FF2B5EF4-FFF2-40B4-BE49-F238E27FC236}">
                <a16:creationId xmlns:a16="http://schemas.microsoft.com/office/drawing/2014/main" id="{D00593F8-3548-4D2B-96FA-51F860E27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499" y="238400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477946" y="457814"/>
            <a:ext cx="8375391" cy="1183512"/>
            <a:chOff x="477946" y="457814"/>
            <a:chExt cx="8375391" cy="1183512"/>
          </a:xfrm>
        </p:grpSpPr>
        <p:sp>
          <p:nvSpPr>
            <p:cNvPr id="34" name="Rectangle 33"/>
            <p:cNvSpPr/>
            <p:nvPr/>
          </p:nvSpPr>
          <p:spPr>
            <a:xfrm>
              <a:off x="477946" y="994995"/>
              <a:ext cx="668881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ФИРМЕННОГО НАИМЕНОВАНИЯ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7C0E66E-BDDB-45A6-A162-229E5678EF19}"/>
                </a:ext>
              </a:extLst>
            </p:cNvPr>
            <p:cNvSpPr txBox="1"/>
            <p:nvPr/>
          </p:nvSpPr>
          <p:spPr>
            <a:xfrm>
              <a:off x="477946" y="457814"/>
              <a:ext cx="837539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sz="3600" b="1" dirty="0">
                  <a:solidFill>
                    <a:srgbClr val="D9589F"/>
                  </a:solidFill>
                </a:rPr>
                <a:t>ОСОБЕННОСТИ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4425178" y="3563023"/>
            <a:ext cx="500290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Специфика распоряжения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370712" y="4973350"/>
            <a:ext cx="37637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Специфика защиты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57843" y="2214765"/>
            <a:ext cx="3723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Специфика охраны </a:t>
            </a:r>
          </a:p>
        </p:txBody>
      </p:sp>
      <p:sp>
        <p:nvSpPr>
          <p:cNvPr id="22" name="Oval 74">
            <a:extLst>
              <a:ext uri="{FF2B5EF4-FFF2-40B4-BE49-F238E27FC236}">
                <a16:creationId xmlns:a16="http://schemas.microsoft.com/office/drawing/2014/main" id="{0026029D-DAEE-444E-B840-0F97C113B9C7}"/>
              </a:ext>
            </a:extLst>
          </p:cNvPr>
          <p:cNvSpPr/>
          <p:nvPr/>
        </p:nvSpPr>
        <p:spPr>
          <a:xfrm>
            <a:off x="1192929" y="2214765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75">
            <a:extLst>
              <a:ext uri="{FF2B5EF4-FFF2-40B4-BE49-F238E27FC236}">
                <a16:creationId xmlns:a16="http://schemas.microsoft.com/office/drawing/2014/main" id="{E3129062-0A87-4DFC-954B-6E94FB73D0AF}"/>
              </a:ext>
            </a:extLst>
          </p:cNvPr>
          <p:cNvSpPr/>
          <p:nvPr/>
        </p:nvSpPr>
        <p:spPr>
          <a:xfrm>
            <a:off x="1345125" y="2043618"/>
            <a:ext cx="5036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4" name="Oval 74">
            <a:extLst>
              <a:ext uri="{FF2B5EF4-FFF2-40B4-BE49-F238E27FC236}">
                <a16:creationId xmlns:a16="http://schemas.microsoft.com/office/drawing/2014/main" id="{43EE5864-FFBD-4836-83FD-3B4BDD7B6254}"/>
              </a:ext>
            </a:extLst>
          </p:cNvPr>
          <p:cNvSpPr/>
          <p:nvPr/>
        </p:nvSpPr>
        <p:spPr>
          <a:xfrm>
            <a:off x="3769318" y="3544126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5A4B5736-884F-4F39-9224-5DC28E25B4FB}"/>
              </a:ext>
            </a:extLst>
          </p:cNvPr>
          <p:cNvSpPr/>
          <p:nvPr/>
        </p:nvSpPr>
        <p:spPr>
          <a:xfrm>
            <a:off x="3921514" y="3372979"/>
            <a:ext cx="503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" name="Oval 74">
            <a:extLst>
              <a:ext uri="{FF2B5EF4-FFF2-40B4-BE49-F238E27FC236}">
                <a16:creationId xmlns:a16="http://schemas.microsoft.com/office/drawing/2014/main" id="{20DBB5CF-D78F-4344-8F04-4E940957331C}"/>
              </a:ext>
            </a:extLst>
          </p:cNvPr>
          <p:cNvSpPr/>
          <p:nvPr/>
        </p:nvSpPr>
        <p:spPr>
          <a:xfrm>
            <a:off x="6773738" y="4973350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31" name="Rectangle 75">
            <a:extLst>
              <a:ext uri="{FF2B5EF4-FFF2-40B4-BE49-F238E27FC236}">
                <a16:creationId xmlns:a16="http://schemas.microsoft.com/office/drawing/2014/main" id="{AEE9D4DA-5E69-41CC-8F78-D6FF4D6178D4}"/>
              </a:ext>
            </a:extLst>
          </p:cNvPr>
          <p:cNvSpPr/>
          <p:nvPr/>
        </p:nvSpPr>
        <p:spPr>
          <a:xfrm>
            <a:off x="6925934" y="4802203"/>
            <a:ext cx="503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9805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F8956C1E-6DA6-47C9-AA87-1E35B8D1C10A}"/>
              </a:ext>
            </a:extLst>
          </p:cNvPr>
          <p:cNvSpPr/>
          <p:nvPr/>
        </p:nvSpPr>
        <p:spPr>
          <a:xfrm>
            <a:off x="7342448" y="8283982"/>
            <a:ext cx="7236003" cy="6117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Rectangle 55"/>
          <p:cNvSpPr/>
          <p:nvPr/>
        </p:nvSpPr>
        <p:spPr>
          <a:xfrm>
            <a:off x="250625" y="2879825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sz="48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pic>
        <p:nvPicPr>
          <p:cNvPr id="19" name="Рисунок 10">
            <a:extLst>
              <a:ext uri="{FF2B5EF4-FFF2-40B4-BE49-F238E27FC236}">
                <a16:creationId xmlns:a16="http://schemas.microsoft.com/office/drawing/2014/main" id="{A5864C7E-66A2-473F-9E69-8131411055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8447" y="2028068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16">
            <a:extLst>
              <a:ext uri="{FF2B5EF4-FFF2-40B4-BE49-F238E27FC236}">
                <a16:creationId xmlns:a16="http://schemas.microsoft.com/office/drawing/2014/main" id="{D00593F8-3548-4D2B-96FA-51F860E27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7789" y="383671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Равнобедренный треугольник 46">
            <a:extLst>
              <a:ext uri="{FF2B5EF4-FFF2-40B4-BE49-F238E27FC236}">
                <a16:creationId xmlns:a16="http://schemas.microsoft.com/office/drawing/2014/main" id="{93F9337B-CA4E-44CF-81A3-C740F6765882}"/>
              </a:ext>
            </a:extLst>
          </p:cNvPr>
          <p:cNvSpPr/>
          <p:nvPr/>
        </p:nvSpPr>
        <p:spPr>
          <a:xfrm rot="5400000">
            <a:off x="-1409269" y="-1777457"/>
            <a:ext cx="12740849" cy="11216640"/>
          </a:xfrm>
          <a:prstGeom prst="triangle">
            <a:avLst>
              <a:gd name="adj" fmla="val 57751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47">
            <a:extLst>
              <a:ext uri="{FF2B5EF4-FFF2-40B4-BE49-F238E27FC236}">
                <a16:creationId xmlns:a16="http://schemas.microsoft.com/office/drawing/2014/main" id="{6C3BF60C-6D53-420C-9B8A-671B91485E88}"/>
              </a:ext>
            </a:extLst>
          </p:cNvPr>
          <p:cNvSpPr/>
          <p:nvPr/>
        </p:nvSpPr>
        <p:spPr>
          <a:xfrm rot="5400000">
            <a:off x="-1610707" y="-1963970"/>
            <a:ext cx="13999088" cy="12847904"/>
          </a:xfrm>
          <a:prstGeom prst="triangle">
            <a:avLst>
              <a:gd name="adj" fmla="val 34481"/>
            </a:avLst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C0E66E-BDDB-45A6-A162-229E5678EF19}"/>
              </a:ext>
            </a:extLst>
          </p:cNvPr>
          <p:cNvSpPr txBox="1"/>
          <p:nvPr/>
        </p:nvSpPr>
        <p:spPr>
          <a:xfrm>
            <a:off x="504972" y="1008798"/>
            <a:ext cx="83753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3600" b="1" dirty="0"/>
              <a:t>СПОСОБЫ ЗАЩИТЫ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56AF2EAF-D5D5-4BC7-9EB8-3DE7A72D21F6}"/>
              </a:ext>
            </a:extLst>
          </p:cNvPr>
          <p:cNvSpPr/>
          <p:nvPr/>
        </p:nvSpPr>
        <p:spPr>
          <a:xfrm>
            <a:off x="623888" y="2576729"/>
            <a:ext cx="4688959" cy="5847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Rectangle 43"/>
          <p:cNvSpPr/>
          <p:nvPr/>
        </p:nvSpPr>
        <p:spPr>
          <a:xfrm>
            <a:off x="1145774" y="2607506"/>
            <a:ext cx="67374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/>
              <a:t>В рамках норм ГК РФ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9E3ED58-8A1B-4ECB-8964-284B230FA1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3301">
            <a:off x="-8759864" y="9285317"/>
            <a:ext cx="848152" cy="8481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F44DF1-D9E4-4B04-A4B7-E4CD10BE39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12" y="2267036"/>
            <a:ext cx="563644" cy="563644"/>
          </a:xfrm>
          <a:prstGeom prst="rect">
            <a:avLst/>
          </a:prstGeom>
        </p:spPr>
      </p:pic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30B4C803-879C-4CC8-B613-ADBB0B17171E}"/>
              </a:ext>
            </a:extLst>
          </p:cNvPr>
          <p:cNvSpPr/>
          <p:nvPr/>
        </p:nvSpPr>
        <p:spPr>
          <a:xfrm>
            <a:off x="620020" y="3560013"/>
            <a:ext cx="7588887" cy="6117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Rectangle 51"/>
          <p:cNvSpPr/>
          <p:nvPr/>
        </p:nvSpPr>
        <p:spPr>
          <a:xfrm>
            <a:off x="1222006" y="3590791"/>
            <a:ext cx="62099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/>
              <a:t>В рамках ФЗ «О защите конкуренции»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8980DF2-A023-4723-BC7B-FBA02208F4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09" y="3302527"/>
            <a:ext cx="563644" cy="56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11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97C0E66E-BDDB-45A6-A162-229E5678EF19}"/>
              </a:ext>
            </a:extLst>
          </p:cNvPr>
          <p:cNvSpPr txBox="1"/>
          <p:nvPr/>
        </p:nvSpPr>
        <p:spPr>
          <a:xfrm>
            <a:off x="477946" y="457814"/>
            <a:ext cx="101610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D8599E"/>
                </a:solidFill>
              </a:rPr>
              <a:t>БОРЬБА ФИРМЕННОГО НАИМЕНОВАНИЯ </a:t>
            </a:r>
          </a:p>
          <a:p>
            <a:pPr lvl="0"/>
            <a:r>
              <a:rPr lang="ru-RU" sz="3600" b="1" dirty="0">
                <a:solidFill>
                  <a:srgbClr val="404040"/>
                </a:solidFill>
              </a:rPr>
              <a:t>С ФИРМЕННЫМ НАИМЕНОВАНИЕМ</a:t>
            </a:r>
          </a:p>
        </p:txBody>
      </p:sp>
      <p:pic>
        <p:nvPicPr>
          <p:cNvPr id="4" name="Рисунок 16">
            <a:extLst>
              <a:ext uri="{FF2B5EF4-FFF2-40B4-BE49-F238E27FC236}">
                <a16:creationId xmlns:a16="http://schemas.microsoft.com/office/drawing/2014/main" id="{D00593F8-3548-4D2B-96FA-51F860E27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499" y="238400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477946" y="1792900"/>
            <a:ext cx="4241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Предмет доказывания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77946" y="3993020"/>
            <a:ext cx="22965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Требования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31541" y="2400280"/>
            <a:ext cx="5286656" cy="1284786"/>
            <a:chOff x="875076" y="2382589"/>
            <a:chExt cx="5286656" cy="1284786"/>
          </a:xfrm>
        </p:grpSpPr>
        <p:grpSp>
          <p:nvGrpSpPr>
            <p:cNvPr id="5" name="Group 4"/>
            <p:cNvGrpSpPr/>
            <p:nvPr/>
          </p:nvGrpSpPr>
          <p:grpSpPr>
            <a:xfrm>
              <a:off x="875076" y="2553736"/>
              <a:ext cx="5286656" cy="1113639"/>
              <a:chOff x="875076" y="2553736"/>
              <a:chExt cx="5286656" cy="1113639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1505722" y="2651712"/>
                <a:ext cx="465601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ФН тождественно </a:t>
                </a:r>
              </a:p>
              <a:p>
                <a:pPr lvl="0"/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или сходно </a:t>
                </a:r>
                <a:endParaRPr lang="ru-RU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lvl="0"/>
                <a:r>
                  <a:rPr lang="ru-RU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до </a:t>
                </a:r>
                <a:r>
                  <a:rPr lang="ru-RU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степени смешения</a:t>
                </a:r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875076" y="2553736"/>
                <a:ext cx="564914" cy="564914"/>
              </a:xfrm>
              <a:prstGeom prst="ellipse">
                <a:avLst/>
              </a:prstGeom>
              <a:solidFill>
                <a:srgbClr val="D859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6" name="Rectangle 75"/>
            <p:cNvSpPr/>
            <p:nvPr/>
          </p:nvSpPr>
          <p:spPr>
            <a:xfrm>
              <a:off x="1027272" y="2382589"/>
              <a:ext cx="503664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48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78" name="Rectangle 77"/>
          <p:cNvSpPr/>
          <p:nvPr/>
        </p:nvSpPr>
        <p:spPr>
          <a:xfrm>
            <a:off x="1262550" y="4918465"/>
            <a:ext cx="37884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Прекратить использование ФН или изменить ФН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743504" y="5031654"/>
            <a:ext cx="56472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Возместить убытки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94779" y="2400280"/>
            <a:ext cx="6298677" cy="1241077"/>
            <a:chOff x="6717216" y="2423708"/>
            <a:chExt cx="6298677" cy="1241077"/>
          </a:xfrm>
        </p:grpSpPr>
        <p:sp>
          <p:nvSpPr>
            <p:cNvPr id="27" name="Oval 74">
              <a:extLst>
                <a:ext uri="{FF2B5EF4-FFF2-40B4-BE49-F238E27FC236}">
                  <a16:creationId xmlns:a16="http://schemas.microsoft.com/office/drawing/2014/main" id="{16058520-6948-4F08-99E6-90EC6ED08270}"/>
                </a:ext>
              </a:extLst>
            </p:cNvPr>
            <p:cNvSpPr/>
            <p:nvPr/>
          </p:nvSpPr>
          <p:spPr>
            <a:xfrm>
              <a:off x="6717216" y="2556749"/>
              <a:ext cx="564914" cy="564914"/>
            </a:xfrm>
            <a:prstGeom prst="ellipse">
              <a:avLst/>
            </a:prstGeom>
            <a:solidFill>
              <a:srgbClr val="D85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368655" y="2649122"/>
              <a:ext cx="564723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ФН используется </a:t>
              </a:r>
            </a:p>
            <a:p>
              <a:pPr lvl="0"/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в аналогичной </a:t>
              </a:r>
              <a:endPara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lvl="0"/>
              <a:r>
                <a:rPr lang="ru-RU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деятельности</a:t>
              </a:r>
              <a:endPara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Rectangle 75">
              <a:extLst>
                <a:ext uri="{FF2B5EF4-FFF2-40B4-BE49-F238E27FC236}">
                  <a16:creationId xmlns:a16="http://schemas.microsoft.com/office/drawing/2014/main" id="{5604902B-1724-40C4-A6B6-2F04FDAB5B0B}"/>
                </a:ext>
              </a:extLst>
            </p:cNvPr>
            <p:cNvSpPr/>
            <p:nvPr/>
          </p:nvSpPr>
          <p:spPr>
            <a:xfrm>
              <a:off x="6875629" y="2423708"/>
              <a:ext cx="49725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48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34" name="Oval 74">
            <a:extLst>
              <a:ext uri="{FF2B5EF4-FFF2-40B4-BE49-F238E27FC236}">
                <a16:creationId xmlns:a16="http://schemas.microsoft.com/office/drawing/2014/main" id="{A2303A9F-FA9F-449E-82E6-EDED58D336FE}"/>
              </a:ext>
            </a:extLst>
          </p:cNvPr>
          <p:cNvSpPr/>
          <p:nvPr/>
        </p:nvSpPr>
        <p:spPr>
          <a:xfrm>
            <a:off x="631541" y="4881499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Rectangle 75">
            <a:extLst>
              <a:ext uri="{FF2B5EF4-FFF2-40B4-BE49-F238E27FC236}">
                <a16:creationId xmlns:a16="http://schemas.microsoft.com/office/drawing/2014/main" id="{A97D43D6-D32D-4FDF-B8AA-A4F1C07E2ADA}"/>
              </a:ext>
            </a:extLst>
          </p:cNvPr>
          <p:cNvSpPr/>
          <p:nvPr/>
        </p:nvSpPr>
        <p:spPr>
          <a:xfrm>
            <a:off x="783737" y="4710352"/>
            <a:ext cx="5036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7" name="Oval 74">
            <a:extLst>
              <a:ext uri="{FF2B5EF4-FFF2-40B4-BE49-F238E27FC236}">
                <a16:creationId xmlns:a16="http://schemas.microsoft.com/office/drawing/2014/main" id="{3EC6390F-BBFE-490C-B411-87D12BC12865}"/>
              </a:ext>
            </a:extLst>
          </p:cNvPr>
          <p:cNvSpPr/>
          <p:nvPr/>
        </p:nvSpPr>
        <p:spPr>
          <a:xfrm>
            <a:off x="6092065" y="4890276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Rectangle 75">
            <a:extLst>
              <a:ext uri="{FF2B5EF4-FFF2-40B4-BE49-F238E27FC236}">
                <a16:creationId xmlns:a16="http://schemas.microsoft.com/office/drawing/2014/main" id="{6F88BA7B-57FE-424E-89E6-64986F6F5278}"/>
              </a:ext>
            </a:extLst>
          </p:cNvPr>
          <p:cNvSpPr/>
          <p:nvPr/>
        </p:nvSpPr>
        <p:spPr>
          <a:xfrm>
            <a:off x="6250478" y="4757235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963450" y="2400280"/>
            <a:ext cx="6298677" cy="830997"/>
            <a:chOff x="6717216" y="2423708"/>
            <a:chExt cx="6298677" cy="830997"/>
          </a:xfrm>
        </p:grpSpPr>
        <p:sp>
          <p:nvSpPr>
            <p:cNvPr id="21" name="Oval 74">
              <a:extLst>
                <a:ext uri="{FF2B5EF4-FFF2-40B4-BE49-F238E27FC236}">
                  <a16:creationId xmlns:a16="http://schemas.microsoft.com/office/drawing/2014/main" id="{16058520-6948-4F08-99E6-90EC6ED08270}"/>
                </a:ext>
              </a:extLst>
            </p:cNvPr>
            <p:cNvSpPr/>
            <p:nvPr/>
          </p:nvSpPr>
          <p:spPr>
            <a:xfrm>
              <a:off x="6717216" y="2556749"/>
              <a:ext cx="564914" cy="564914"/>
            </a:xfrm>
            <a:prstGeom prst="ellipse">
              <a:avLst/>
            </a:prstGeom>
            <a:solidFill>
              <a:srgbClr val="D85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368655" y="2649122"/>
              <a:ext cx="564723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Дата </a:t>
              </a:r>
              <a:r>
                <a:rPr lang="ru-RU" sz="2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включения в ЕГРЮЛ</a:t>
              </a:r>
            </a:p>
          </p:txBody>
        </p:sp>
        <p:sp>
          <p:nvSpPr>
            <p:cNvPr id="23" name="Rectangle 75">
              <a:extLst>
                <a:ext uri="{FF2B5EF4-FFF2-40B4-BE49-F238E27FC236}">
                  <a16:creationId xmlns:a16="http://schemas.microsoft.com/office/drawing/2014/main" id="{5604902B-1724-40C4-A6B6-2F04FDAB5B0B}"/>
                </a:ext>
              </a:extLst>
            </p:cNvPr>
            <p:cNvSpPr/>
            <p:nvPr/>
          </p:nvSpPr>
          <p:spPr>
            <a:xfrm>
              <a:off x="6875629" y="2423708"/>
              <a:ext cx="49725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4800" b="1" dirty="0" smtClean="0">
                  <a:solidFill>
                    <a:schemeClr val="bg1"/>
                  </a:solidFill>
                </a:rPr>
                <a:t>3</a:t>
              </a:r>
              <a:endParaRPr lang="ru-RU" sz="4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401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90278" y="1117568"/>
            <a:ext cx="10058400" cy="5659436"/>
          </a:xfrm>
          <a:prstGeom prst="rect">
            <a:avLst/>
          </a:prstGeom>
        </p:spPr>
      </p:pic>
      <p:sp>
        <p:nvSpPr>
          <p:cNvPr id="39" name="Parallelogram 38"/>
          <p:cNvSpPr/>
          <p:nvPr/>
        </p:nvSpPr>
        <p:spPr>
          <a:xfrm rot="21340991">
            <a:off x="-1911130" y="-1201135"/>
            <a:ext cx="11521196" cy="8504807"/>
          </a:xfrm>
          <a:prstGeom prst="parallelogram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509516" y="457207"/>
            <a:ext cx="8375391" cy="1805901"/>
            <a:chOff x="413492" y="1036150"/>
            <a:chExt cx="8375391" cy="1805901"/>
          </a:xfrm>
        </p:grpSpPr>
        <p:sp>
          <p:nvSpPr>
            <p:cNvPr id="8" name="Rectangle 7"/>
            <p:cNvSpPr/>
            <p:nvPr/>
          </p:nvSpPr>
          <p:spPr>
            <a:xfrm>
              <a:off x="1831283" y="2195720"/>
              <a:ext cx="367273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ООО «ЛЕВРАНА»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C0E66E-BDDB-45A6-A162-229E5678EF19}"/>
                </a:ext>
              </a:extLst>
            </p:cNvPr>
            <p:cNvSpPr txBox="1"/>
            <p:nvPr/>
          </p:nvSpPr>
          <p:spPr>
            <a:xfrm>
              <a:off x="413492" y="1036150"/>
              <a:ext cx="837539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sz="3600" b="1" dirty="0">
                  <a:solidFill>
                    <a:srgbClr val="D9589F"/>
                  </a:solidFill>
                </a:rPr>
                <a:t>ЛАВЕРАНА ГМБХ ЭНД КО. КГ 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576553" y="2517609"/>
            <a:ext cx="739912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Постановление СИП от 02.02.2021 N С01-1465/2020 </a:t>
            </a:r>
            <a:endParaRPr lang="lv-LV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ts val="3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 делу N А40-217163/2019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9516" y="3698184"/>
            <a:ext cx="33343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Необходим анализ: </a:t>
            </a:r>
            <a:endParaRPr lang="lv-LV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882297" y="4429305"/>
            <a:ext cx="6096000" cy="1266027"/>
            <a:chOff x="1693823" y="4216925"/>
            <a:chExt cx="6096000" cy="1266027"/>
          </a:xfrm>
        </p:grpSpPr>
        <p:sp>
          <p:nvSpPr>
            <p:cNvPr id="22" name="Rectangle 21"/>
            <p:cNvSpPr/>
            <p:nvPr/>
          </p:nvSpPr>
          <p:spPr>
            <a:xfrm>
              <a:off x="1980898" y="4651955"/>
              <a:ext cx="18473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endParaRPr lang="ru-RU" sz="4800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693823" y="4216925"/>
              <a:ext cx="6096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ru-RU" sz="24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Аналогичности производимых товаров</a:t>
              </a:r>
              <a:endParaRPr lang="lv-LV" sz="24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  <p:sp>
        <p:nvSpPr>
          <p:cNvPr id="29" name="Rectangle 28"/>
          <p:cNvSpPr/>
          <p:nvPr/>
        </p:nvSpPr>
        <p:spPr>
          <a:xfrm>
            <a:off x="844880" y="5205919"/>
            <a:ext cx="44872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Степени сходства наименований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39592" y="5921267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endParaRPr lang="ru-RU" sz="4800" dirty="0">
              <a:solidFill>
                <a:schemeClr val="bg1"/>
              </a:solidFill>
              <a:latin typeface="Museo Sans Cyrl 700" panose="02000000000000000000" pitchFamily="50" charset="-5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96737" y="939773"/>
            <a:ext cx="8354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v-LV" sz="4800" b="1" dirty="0">
                <a:solidFill>
                  <a:srgbClr val="404040"/>
                </a:solidFill>
              </a:rPr>
              <a:t>VS</a:t>
            </a:r>
            <a:endParaRPr lang="ru-RU" sz="3200" b="1" dirty="0">
              <a:solidFill>
                <a:srgbClr val="404040"/>
              </a:solidFill>
            </a:endParaRPr>
          </a:p>
        </p:txBody>
      </p:sp>
      <p:pic>
        <p:nvPicPr>
          <p:cNvPr id="44" name="Рисунок 10">
            <a:extLst>
              <a:ext uri="{FF2B5EF4-FFF2-40B4-BE49-F238E27FC236}">
                <a16:creationId xmlns:a16="http://schemas.microsoft.com/office/drawing/2014/main" id="{A1F37FE8-76BF-4706-8CE5-E4A38E2AA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11" y="4559750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Рисунок 10">
            <a:extLst>
              <a:ext uri="{FF2B5EF4-FFF2-40B4-BE49-F238E27FC236}">
                <a16:creationId xmlns:a16="http://schemas.microsoft.com/office/drawing/2014/main" id="{C289721E-BDB1-467D-808C-65107ED12D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53" y="5324394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92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23424" y="535588"/>
            <a:ext cx="8375391" cy="1183512"/>
            <a:chOff x="477946" y="457814"/>
            <a:chExt cx="8375391" cy="1183512"/>
          </a:xfrm>
        </p:grpSpPr>
        <p:sp>
          <p:nvSpPr>
            <p:cNvPr id="8" name="Rectangle 7"/>
            <p:cNvSpPr/>
            <p:nvPr/>
          </p:nvSpPr>
          <p:spPr>
            <a:xfrm>
              <a:off x="477946" y="994995"/>
              <a:ext cx="73623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С ФИРМЕННЫМ НАИМЕНОВАНИЕМ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C0E66E-BDDB-45A6-A162-229E5678EF19}"/>
                </a:ext>
              </a:extLst>
            </p:cNvPr>
            <p:cNvSpPr txBox="1"/>
            <p:nvPr/>
          </p:nvSpPr>
          <p:spPr>
            <a:xfrm>
              <a:off x="477946" y="457814"/>
              <a:ext cx="837539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ru-RU" sz="3600" b="1" dirty="0">
                  <a:solidFill>
                    <a:srgbClr val="D9589F"/>
                  </a:solidFill>
                </a:rPr>
                <a:t>НЕДОБРОСОВЕСТНАЯ КОНКУРЕНЦИЯ</a:t>
              </a:r>
            </a:p>
          </p:txBody>
        </p:sp>
      </p:grpSp>
      <p:pic>
        <p:nvPicPr>
          <p:cNvPr id="38" name="Рисунок 16">
            <a:extLst>
              <a:ext uri="{FF2B5EF4-FFF2-40B4-BE49-F238E27FC236}">
                <a16:creationId xmlns:a16="http://schemas.microsoft.com/office/drawing/2014/main" id="{D00593F8-3548-4D2B-96FA-51F860E27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9804" y="322621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523424" y="2762266"/>
            <a:ext cx="105941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Приобретение и использование исключительного права на средства индивидуализации, сходные с фирменным наименованием конкурента</a:t>
            </a:r>
          </a:p>
        </p:txBody>
      </p:sp>
      <p:sp>
        <p:nvSpPr>
          <p:cNvPr id="2" name="Rectangle 1"/>
          <p:cNvSpPr/>
          <p:nvPr/>
        </p:nvSpPr>
        <p:spPr>
          <a:xfrm>
            <a:off x="523426" y="2049146"/>
            <a:ext cx="22687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D8599E"/>
                </a:solidFill>
              </a:rPr>
              <a:t>Статья 14.4.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23425" y="4168318"/>
            <a:ext cx="22687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b="1" dirty="0">
                <a:solidFill>
                  <a:srgbClr val="D8599E"/>
                </a:solidFill>
              </a:rPr>
              <a:t>Статья 14.6.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5386" y="4805208"/>
            <a:ext cx="108724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Создание смешения - незаконное использование обозначения сходного с фирменным наименованием конкурента</a:t>
            </a:r>
          </a:p>
          <a:p>
            <a:pPr lvl="0"/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(размещение на товарах, в сети "Интернет", в доменном имени)</a:t>
            </a:r>
          </a:p>
          <a:p>
            <a:pPr lvl="0"/>
            <a:endParaRPr lang="lv-LV" sz="24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3424" y="5588413"/>
            <a:ext cx="87336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lv-LV" sz="2400" dirty="0">
              <a:solidFill>
                <a:prstClr val="black">
                  <a:lumMod val="75000"/>
                  <a:lumOff val="25000"/>
                </a:prstClr>
              </a:solidFill>
              <a:latin typeface="Museo Sans Cyrl 300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78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2F334A-F897-49A8-AF65-E8CA3EFD90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001" y="0"/>
            <a:ext cx="9147153" cy="6858000"/>
          </a:xfrm>
          <a:prstGeom prst="parallelogram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C0E66E-BDDB-45A6-A162-229E5678EF19}"/>
              </a:ext>
            </a:extLst>
          </p:cNvPr>
          <p:cNvSpPr txBox="1"/>
          <p:nvPr/>
        </p:nvSpPr>
        <p:spPr>
          <a:xfrm>
            <a:off x="501100" y="585367"/>
            <a:ext cx="4844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rgbClr val="D9589F"/>
                </a:solidFill>
              </a:rPr>
              <a:t>«ЗОЛОТАЯ СЕМЕЧКА»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F49A4DD-C241-4198-9890-05BB62DF6981}"/>
              </a:ext>
            </a:extLst>
          </p:cNvPr>
          <p:cNvSpPr txBox="1"/>
          <p:nvPr/>
        </p:nvSpPr>
        <p:spPr>
          <a:xfrm>
            <a:off x="4390944" y="548212"/>
            <a:ext cx="100439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4800" b="1" dirty="0">
                <a:solidFill>
                  <a:srgbClr val="404040"/>
                </a:solidFill>
              </a:rPr>
              <a:t>VS</a:t>
            </a:r>
            <a:endParaRPr lang="ru-RU" sz="4800" b="1" dirty="0">
              <a:solidFill>
                <a:srgbClr val="40404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1639" y="1034933"/>
            <a:ext cx="2305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srgbClr val="D9589F"/>
                </a:solidFill>
              </a:rPr>
              <a:t>(РОСТОВ НА ДОНУ)</a:t>
            </a:r>
          </a:p>
        </p:txBody>
      </p:sp>
      <p:sp>
        <p:nvSpPr>
          <p:cNvPr id="5" name="Rectangle 4"/>
          <p:cNvSpPr/>
          <p:nvPr/>
        </p:nvSpPr>
        <p:spPr>
          <a:xfrm>
            <a:off x="6468548" y="1034933"/>
            <a:ext cx="1643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(БАЛАКОВО)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A9B41A-5562-4197-AD10-A3FD4FEEEB8F}"/>
              </a:ext>
            </a:extLst>
          </p:cNvPr>
          <p:cNvSpPr txBox="1"/>
          <p:nvPr/>
        </p:nvSpPr>
        <p:spPr>
          <a:xfrm>
            <a:off x="5419205" y="585367"/>
            <a:ext cx="4844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«ЗОЛОТАЯ СЕМЕЧКА»</a:t>
            </a:r>
            <a:endParaRPr lang="ru-RU" sz="2800" b="1" dirty="0"/>
          </a:p>
        </p:txBody>
      </p:sp>
      <p:sp>
        <p:nvSpPr>
          <p:cNvPr id="12" name="Rectangle 11"/>
          <p:cNvSpPr/>
          <p:nvPr/>
        </p:nvSpPr>
        <p:spPr>
          <a:xfrm>
            <a:off x="501100" y="1672998"/>
            <a:ext cx="7125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Решение СИП от 11.09.2020 по делу №СИП-1101/19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005495" y="2499189"/>
            <a:ext cx="64427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Факт использования наименования до даты регистрации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05495" y="3046244"/>
            <a:ext cx="55753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Известность нарушителю об этом использовании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005495" y="3589043"/>
            <a:ext cx="40151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Наличие конкурентных отношений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05495" y="4159834"/>
            <a:ext cx="7066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Наличие цели получить преимущество или причинить вред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98133" y="4941801"/>
            <a:ext cx="7066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Предписание о прекращении использования </a:t>
            </a:r>
          </a:p>
          <a:p>
            <a:pPr lvl="0"/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фирменного наименования в отношении видов деятельности</a:t>
            </a:r>
          </a:p>
        </p:txBody>
      </p:sp>
      <p:pic>
        <p:nvPicPr>
          <p:cNvPr id="39" name="Рисунок 10">
            <a:extLst>
              <a:ext uri="{FF2B5EF4-FFF2-40B4-BE49-F238E27FC236}">
                <a16:creationId xmlns:a16="http://schemas.microsoft.com/office/drawing/2014/main" id="{948F81F9-86F8-4B4E-8DEF-6D61ACAFFB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01" y="3716702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Рисунок 10">
            <a:extLst>
              <a:ext uri="{FF2B5EF4-FFF2-40B4-BE49-F238E27FC236}">
                <a16:creationId xmlns:a16="http://schemas.microsoft.com/office/drawing/2014/main" id="{BE5BF7D2-8C71-42F2-9ABF-7DB130E494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33" y="2643702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Рисунок 10">
            <a:extLst>
              <a:ext uri="{FF2B5EF4-FFF2-40B4-BE49-F238E27FC236}">
                <a16:creationId xmlns:a16="http://schemas.microsoft.com/office/drawing/2014/main" id="{3ACBF55F-5C43-44F0-9C91-7B62F4259B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01" y="4240079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Рисунок 10">
            <a:extLst>
              <a:ext uri="{FF2B5EF4-FFF2-40B4-BE49-F238E27FC236}">
                <a16:creationId xmlns:a16="http://schemas.microsoft.com/office/drawing/2014/main" id="{64701E4D-521A-4AC0-9522-608AB46E91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01" y="3161009"/>
            <a:ext cx="277786" cy="20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876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16">
            <a:extLst>
              <a:ext uri="{FF2B5EF4-FFF2-40B4-BE49-F238E27FC236}">
                <a16:creationId xmlns:a16="http://schemas.microsoft.com/office/drawing/2014/main" id="{D00593F8-3548-4D2B-96FA-51F860E27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8594" y="344428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6285121" y="342974"/>
            <a:ext cx="590687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Постановление Президиума СИП</a:t>
            </a:r>
            <a:endParaRPr lang="lv-LV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ts val="3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 27.11.2020 N С01-1183/2020 </a:t>
            </a:r>
            <a:endParaRPr lang="lv-LV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>
              <a:lnSpc>
                <a:spcPts val="3000"/>
              </a:lnSpc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 делу N СИП-471/2020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E32798-B250-4443-A8EB-9CCF03808ADF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2066" y="-1356000"/>
            <a:ext cx="7928964" cy="6345704"/>
          </a:xfrm>
          <a:prstGeom prst="parallelogram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F74CE57-CA93-4B68-AABF-87D3F03F275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719" y="1816852"/>
            <a:ext cx="7657106" cy="5104736"/>
          </a:xfrm>
          <a:prstGeom prst="parallelogram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C23C788-CAB2-427C-B616-5124320AC488}"/>
              </a:ext>
            </a:extLst>
          </p:cNvPr>
          <p:cNvSpPr txBox="1"/>
          <p:nvPr/>
        </p:nvSpPr>
        <p:spPr>
          <a:xfrm>
            <a:off x="4722128" y="2062377"/>
            <a:ext cx="7469372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900" b="1" dirty="0">
                <a:solidFill>
                  <a:srgbClr val="D9589F"/>
                </a:solidFill>
              </a:rPr>
              <a:t>VS</a:t>
            </a:r>
            <a:endParaRPr lang="ru-RU" sz="199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EEA58B-8A72-4FA8-B9D5-9226971C4103}"/>
              </a:ext>
            </a:extLst>
          </p:cNvPr>
          <p:cNvSpPr txBox="1"/>
          <p:nvPr/>
        </p:nvSpPr>
        <p:spPr>
          <a:xfrm>
            <a:off x="506179" y="852088"/>
            <a:ext cx="74693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D9589F"/>
                </a:solidFill>
              </a:rPr>
              <a:t>РОЗА ХУТОР</a:t>
            </a:r>
            <a:endParaRPr lang="ru-RU" sz="4400" b="1" dirty="0"/>
          </a:p>
        </p:txBody>
      </p:sp>
      <p:sp>
        <p:nvSpPr>
          <p:cNvPr id="8" name="Rectangle 7"/>
          <p:cNvSpPr/>
          <p:nvPr/>
        </p:nvSpPr>
        <p:spPr>
          <a:xfrm>
            <a:off x="6839694" y="5292702"/>
            <a:ext cx="476919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КРАСНАЯ ПОЛЯНА</a:t>
            </a:r>
          </a:p>
        </p:txBody>
      </p:sp>
    </p:spTree>
    <p:extLst>
      <p:ext uri="{BB962C8B-B14F-4D97-AF65-F5344CB8AC3E}">
        <p14:creationId xmlns:p14="http://schemas.microsoft.com/office/powerpoint/2010/main" val="39976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7C0E66E-BDDB-45A6-A162-229E5678EF19}"/>
              </a:ext>
            </a:extLst>
          </p:cNvPr>
          <p:cNvSpPr txBox="1"/>
          <p:nvPr/>
        </p:nvSpPr>
        <p:spPr>
          <a:xfrm>
            <a:off x="561210" y="540185"/>
            <a:ext cx="100439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3600" b="1" dirty="0"/>
              <a:t>БОРЬБА </a:t>
            </a:r>
          </a:p>
          <a:p>
            <a:pPr lvl="0"/>
            <a:r>
              <a:rPr lang="ru-RU" sz="3600" b="1" dirty="0">
                <a:solidFill>
                  <a:srgbClr val="D8599E"/>
                </a:solidFill>
              </a:rPr>
              <a:t>С ТОВАРНЫМ ЗНАКОМ</a:t>
            </a:r>
          </a:p>
        </p:txBody>
      </p:sp>
      <p:pic>
        <p:nvPicPr>
          <p:cNvPr id="38" name="Рисунок 16">
            <a:extLst>
              <a:ext uri="{FF2B5EF4-FFF2-40B4-BE49-F238E27FC236}">
                <a16:creationId xmlns:a16="http://schemas.microsoft.com/office/drawing/2014/main" id="{D00593F8-3548-4D2B-96FA-51F860E27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5790" y="263502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29780" y="1971670"/>
            <a:ext cx="10059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Возражение 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против предоставления правовой охраны ТЗ</a:t>
            </a:r>
            <a:endParaRPr lang="lv-LV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218563" y="3547419"/>
            <a:ext cx="31744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Возникновение права </a:t>
            </a:r>
            <a:endParaRPr lang="lv-LV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 использование ФН </a:t>
            </a:r>
            <a:endParaRPr lang="lv-LV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 даты приоритета ТЗ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5179652" y="3561043"/>
            <a:ext cx="373403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Деятельность в отношении</a:t>
            </a:r>
          </a:p>
          <a:p>
            <a:pPr lvl="0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однородных товаров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9410310" y="3583920"/>
            <a:ext cx="2257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Известность ФН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458114-A82C-40A2-B238-F66E367C1D90}"/>
              </a:ext>
            </a:extLst>
          </p:cNvPr>
          <p:cNvSpPr txBox="1"/>
          <p:nvPr/>
        </p:nvSpPr>
        <p:spPr>
          <a:xfrm>
            <a:off x="560986" y="2434719"/>
            <a:ext cx="88481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п.8 ст.1483 ГК РФ</a:t>
            </a:r>
          </a:p>
        </p:txBody>
      </p:sp>
      <p:sp>
        <p:nvSpPr>
          <p:cNvPr id="35" name="Oval 74">
            <a:extLst>
              <a:ext uri="{FF2B5EF4-FFF2-40B4-BE49-F238E27FC236}">
                <a16:creationId xmlns:a16="http://schemas.microsoft.com/office/drawing/2014/main" id="{FA2BF5F2-C369-4C0D-91FE-86DFEB6BC9AC}"/>
              </a:ext>
            </a:extLst>
          </p:cNvPr>
          <p:cNvSpPr/>
          <p:nvPr/>
        </p:nvSpPr>
        <p:spPr>
          <a:xfrm>
            <a:off x="638908" y="3280055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Rectangle 75">
            <a:extLst>
              <a:ext uri="{FF2B5EF4-FFF2-40B4-BE49-F238E27FC236}">
                <a16:creationId xmlns:a16="http://schemas.microsoft.com/office/drawing/2014/main" id="{0AE57E9C-F1BC-4F6E-8C26-3812F55A2CE9}"/>
              </a:ext>
            </a:extLst>
          </p:cNvPr>
          <p:cNvSpPr/>
          <p:nvPr/>
        </p:nvSpPr>
        <p:spPr>
          <a:xfrm>
            <a:off x="791104" y="3108908"/>
            <a:ext cx="5036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" name="Oval 74">
            <a:extLst>
              <a:ext uri="{FF2B5EF4-FFF2-40B4-BE49-F238E27FC236}">
                <a16:creationId xmlns:a16="http://schemas.microsoft.com/office/drawing/2014/main" id="{FA1BE414-4040-4C41-A2FA-0E5282D8CC93}"/>
              </a:ext>
            </a:extLst>
          </p:cNvPr>
          <p:cNvSpPr/>
          <p:nvPr/>
        </p:nvSpPr>
        <p:spPr>
          <a:xfrm>
            <a:off x="4553488" y="3323362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Rectangle 75">
            <a:extLst>
              <a:ext uri="{FF2B5EF4-FFF2-40B4-BE49-F238E27FC236}">
                <a16:creationId xmlns:a16="http://schemas.microsoft.com/office/drawing/2014/main" id="{94DFAF68-E9D3-4528-A396-059E801A4AB3}"/>
              </a:ext>
            </a:extLst>
          </p:cNvPr>
          <p:cNvSpPr/>
          <p:nvPr/>
        </p:nvSpPr>
        <p:spPr>
          <a:xfrm>
            <a:off x="4705684" y="3152215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3" name="Oval 74">
            <a:extLst>
              <a:ext uri="{FF2B5EF4-FFF2-40B4-BE49-F238E27FC236}">
                <a16:creationId xmlns:a16="http://schemas.microsoft.com/office/drawing/2014/main" id="{C9CCB235-4F46-40B9-9EFA-D87816EDE9E0}"/>
              </a:ext>
            </a:extLst>
          </p:cNvPr>
          <p:cNvSpPr/>
          <p:nvPr/>
        </p:nvSpPr>
        <p:spPr>
          <a:xfrm>
            <a:off x="8863407" y="3273397"/>
            <a:ext cx="564914" cy="564914"/>
          </a:xfrm>
          <a:prstGeom prst="ellipse">
            <a:avLst/>
          </a:prstGeom>
          <a:solidFill>
            <a:srgbClr val="D85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Rectangle 75">
            <a:extLst>
              <a:ext uri="{FF2B5EF4-FFF2-40B4-BE49-F238E27FC236}">
                <a16:creationId xmlns:a16="http://schemas.microsoft.com/office/drawing/2014/main" id="{19DBF783-A217-4553-96C2-BEF60B090B25}"/>
              </a:ext>
            </a:extLst>
          </p:cNvPr>
          <p:cNvSpPr/>
          <p:nvPr/>
        </p:nvSpPr>
        <p:spPr>
          <a:xfrm>
            <a:off x="9015603" y="3102250"/>
            <a:ext cx="4972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8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0986" y="5035394"/>
            <a:ext cx="100593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Постановление Президиума СИП от 20.02.2020 №СП-21/4</a:t>
            </a:r>
            <a:endParaRPr lang="lv-LV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9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6">
            <a:extLst>
              <a:ext uri="{FF2B5EF4-FFF2-40B4-BE49-F238E27FC236}">
                <a16:creationId xmlns:a16="http://schemas.microsoft.com/office/drawing/2014/main" id="{F8D80722-7A31-4E95-A260-B6009E8FB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3678" y="249159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730EAE2-E379-46E7-B3FA-48A2BBE95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5" y="0"/>
            <a:ext cx="6954840" cy="9273118"/>
          </a:xfrm>
          <a:prstGeom prst="parallelogram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3EA2277-6F9F-4D92-A2D8-57BF99EE7160}"/>
              </a:ext>
            </a:extLst>
          </p:cNvPr>
          <p:cNvSpPr/>
          <p:nvPr/>
        </p:nvSpPr>
        <p:spPr>
          <a:xfrm>
            <a:off x="-3857716" y="1064451"/>
            <a:ext cx="22017699" cy="4850224"/>
          </a:xfrm>
          <a:prstGeom prst="rect">
            <a:avLst/>
          </a:prstGeom>
          <a:solidFill>
            <a:srgbClr val="D8599E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Group 4"/>
          <p:cNvGrpSpPr/>
          <p:nvPr/>
        </p:nvGrpSpPr>
        <p:grpSpPr>
          <a:xfrm>
            <a:off x="587375" y="1465684"/>
            <a:ext cx="10247076" cy="4775271"/>
            <a:chOff x="1682926" y="1592263"/>
            <a:chExt cx="10247076" cy="477527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E9B31A-B391-4264-ADD6-902EA14AA3B3}"/>
                </a:ext>
              </a:extLst>
            </p:cNvPr>
            <p:cNvSpPr txBox="1"/>
            <p:nvPr/>
          </p:nvSpPr>
          <p:spPr>
            <a:xfrm>
              <a:off x="4548188" y="4036594"/>
              <a:ext cx="7381814" cy="2330940"/>
            </a:xfrm>
            <a:prstGeom prst="rect">
              <a:avLst/>
            </a:prstGeom>
            <a:noFill/>
          </p:spPr>
          <p:txBody>
            <a:bodyPr lIns="95421" tIns="47711" rIns="95421" bIns="47711">
              <a:spAutoFit/>
            </a:bodyPr>
            <a:lstStyle/>
            <a:p>
              <a:pPr marL="0" marR="0" lvl="0" indent="0" algn="l" defTabSz="534129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  <a:t>Ул. Гашека, 6, Москва, 125047</a:t>
              </a:r>
              <a:b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</a:b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  <a:t>БЦ «Дукат </a:t>
              </a:r>
              <a:r>
                <a:rPr kumimoji="0" lang="ru-RU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  <a:t>плейс</a:t>
              </a: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  <a:t> III», 12-й этаж </a:t>
              </a:r>
            </a:p>
            <a:p>
              <a:pPr marL="0" marR="0" lvl="0" indent="0" algn="l" defTabSz="534129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  <a:t>+7 495 737-37-38 </a:t>
              </a:r>
            </a:p>
            <a:p>
              <a:pPr marL="0" marR="0" lvl="0" indent="0" algn="l" defTabSz="534129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ea typeface="Montserrat Bold"/>
                  <a:cs typeface="Montserrat Bold"/>
                </a:rPr>
                <a:t>www.delcredere.org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Museo Sans Cyrl 300"/>
                </a:rPr>
                <a:t/>
              </a:r>
              <a:b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Museo Sans Cyrl 300"/>
                </a:rPr>
              </a:b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Museo Sans Cyrl 30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72CD54C-A796-4B87-A3AC-2B97B11DB84C}"/>
                </a:ext>
              </a:extLst>
            </p:cNvPr>
            <p:cNvSpPr txBox="1"/>
            <p:nvPr/>
          </p:nvSpPr>
          <p:spPr>
            <a:xfrm>
              <a:off x="4548188" y="1592263"/>
              <a:ext cx="36165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ea typeface="+mn-ea"/>
                  <a:cs typeface="+mn-cs"/>
                </a:rPr>
                <a:t>Анастасия Тараданкина</a:t>
              </a: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736C2BF-93E7-4DD8-8E96-ADA15BE5AFCB}"/>
                </a:ext>
              </a:extLst>
            </p:cNvPr>
            <p:cNvSpPr/>
            <p:nvPr/>
          </p:nvSpPr>
          <p:spPr>
            <a:xfrm>
              <a:off x="4548188" y="1982905"/>
              <a:ext cx="208448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ea typeface="+mn-ea"/>
                  <a:cs typeface="+mn-cs"/>
                </a:rPr>
                <a:t>Партнер, адвокат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C2C0218C-0111-4F2F-A72F-24C98CFF381C}"/>
                </a:ext>
              </a:extLst>
            </p:cNvPr>
            <p:cNvSpPr/>
            <p:nvPr/>
          </p:nvSpPr>
          <p:spPr>
            <a:xfrm>
              <a:off x="4537915" y="2357217"/>
              <a:ext cx="50893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ea typeface="+mn-ea"/>
                  <a:cs typeface="+mn-cs"/>
                </a:rPr>
                <a:t>Коллегия адвокатов «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ea typeface="+mn-ea"/>
                  <a:cs typeface="+mn-cs"/>
                </a:rPr>
                <a:t>Delcredere</a:t>
              </a: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ea typeface="+mn-ea"/>
                  <a:cs typeface="+mn-cs"/>
                </a:rPr>
                <a:t>»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5C19568-BDD9-42A6-BF42-6D2F060F4DDD}"/>
                </a:ext>
              </a:extLst>
            </p:cNvPr>
            <p:cNvSpPr/>
            <p:nvPr/>
          </p:nvSpPr>
          <p:spPr>
            <a:xfrm>
              <a:off x="4509322" y="2910470"/>
              <a:ext cx="258369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ea typeface="+mn-ea"/>
                  <a:cs typeface="+mn-cs"/>
                </a:rPr>
                <a:t>+7 926 770 12 34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B70339E-9AE2-42D9-AC64-EE33E278E939}"/>
                </a:ext>
              </a:extLst>
            </p:cNvPr>
            <p:cNvSpPr/>
            <p:nvPr/>
          </p:nvSpPr>
          <p:spPr>
            <a:xfrm>
              <a:off x="4549111" y="3310580"/>
              <a:ext cx="41281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D55F9D"/>
                  </a:solidFill>
                  <a:effectLst/>
                  <a:uLnTx/>
                  <a:uFillTx/>
                  <a:ea typeface="+mn-ea"/>
                  <a:cs typeface="+mn-cs"/>
                </a:rPr>
                <a:t>Nastasia.Taradankina@delcredere.org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2926" y="1592263"/>
              <a:ext cx="2603264" cy="3904895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2182DB4-F8A1-4CD2-B136-0C7DD93F0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795" y="272297"/>
            <a:ext cx="705000" cy="81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12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318</Words>
  <Application>Microsoft Office PowerPoint</Application>
  <PresentationFormat>Widescreen</PresentationFormat>
  <Paragraphs>92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Bold</vt:lpstr>
      <vt:lpstr>Museo Sans Cyrl 300</vt:lpstr>
      <vt:lpstr>Museo Sans Cyrl 700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Marija Radzina</dc:creator>
  <cp:lastModifiedBy>Marija Radzina</cp:lastModifiedBy>
  <cp:revision>106</cp:revision>
  <dcterms:created xsi:type="dcterms:W3CDTF">2021-03-29T14:34:45Z</dcterms:created>
  <dcterms:modified xsi:type="dcterms:W3CDTF">2021-03-31T15:48:38Z</dcterms:modified>
</cp:coreProperties>
</file>